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098" r:id="rId36"/>
    <p:sldId id="1097" r:id="rId37"/>
    <p:sldId id="1099" r:id="rId38"/>
    <p:sldId id="1100" r:id="rId39"/>
    <p:sldId id="825" r:id="rId40"/>
    <p:sldId id="1029" r:id="rId41"/>
    <p:sldId id="1001" r:id="rId42"/>
    <p:sldId id="1032" r:id="rId43"/>
    <p:sldId id="1094" r:id="rId44"/>
    <p:sldId id="1145" r:id="rId45"/>
    <p:sldId id="1101" r:id="rId46"/>
    <p:sldId id="768" r:id="rId47"/>
    <p:sldId id="1103" r:id="rId48"/>
    <p:sldId id="1130" r:id="rId49"/>
    <p:sldId id="1122" r:id="rId50"/>
    <p:sldId id="1147" r:id="rId51"/>
    <p:sldId id="378" r:id="rId52"/>
    <p:sldId id="1134" r:id="rId53"/>
    <p:sldId id="1131" r:id="rId54"/>
    <p:sldId id="1132" r:id="rId55"/>
    <p:sldId id="1121" r:id="rId56"/>
    <p:sldId id="1118" r:id="rId57"/>
    <p:sldId id="1119" r:id="rId58"/>
    <p:sldId id="1113" r:id="rId59"/>
    <p:sldId id="1110" r:id="rId60"/>
    <p:sldId id="1115" r:id="rId61"/>
    <p:sldId id="1117" r:id="rId62"/>
    <p:sldId id="1120" r:id="rId63"/>
    <p:sldId id="1104" r:id="rId64"/>
    <p:sldId id="1149" r:id="rId65"/>
    <p:sldId id="1136" r:id="rId66"/>
    <p:sldId id="1137" r:id="rId67"/>
    <p:sldId id="1138" r:id="rId68"/>
    <p:sldId id="1139" r:id="rId69"/>
    <p:sldId id="1140" r:id="rId70"/>
    <p:sldId id="1141" r:id="rId71"/>
    <p:sldId id="1142" r:id="rId72"/>
    <p:sldId id="1143" r:id="rId73"/>
    <p:sldId id="1144" r:id="rId74"/>
    <p:sldId id="1159" r:id="rId75"/>
    <p:sldId id="1111" r:id="rId76"/>
    <p:sldId id="1107" r:id="rId77"/>
    <p:sldId id="1152" r:id="rId78"/>
    <p:sldId id="1153" r:id="rId79"/>
    <p:sldId id="1154" r:id="rId80"/>
    <p:sldId id="1109" r:id="rId81"/>
    <p:sldId id="1155" r:id="rId82"/>
    <p:sldId id="1071" r:id="rId83"/>
    <p:sldId id="1156" r:id="rId84"/>
    <p:sldId id="1108" r:id="rId85"/>
    <p:sldId id="1157" r:id="rId86"/>
    <p:sldId id="1158"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098"/>
            <p14:sldId id="1097"/>
            <p14:sldId id="1099"/>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21"/>
            <p14:sldId id="1118"/>
            <p14:sldId id="1119"/>
            <p14:sldId id="1113"/>
            <p14:sldId id="1110"/>
            <p14:sldId id="1115"/>
            <p14:sldId id="1117"/>
            <p14:sldId id="1120"/>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52" autoAdjust="0"/>
    <p:restoredTop sz="81771" autoAdjust="0"/>
  </p:normalViewPr>
  <p:slideViewPr>
    <p:cSldViewPr>
      <p:cViewPr varScale="1">
        <p:scale>
          <a:sx n="106" d="100"/>
          <a:sy n="106" d="100"/>
        </p:scale>
        <p:origin x="136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50" d="100"/>
        <a:sy n="150" d="100"/>
      </p:scale>
      <p:origin x="0" y="-24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39</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r>
                  <a:rPr lang="en-US" dirty="0"/>
                  <a:t>But taking expectation requires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TD, </a:t>
            </a:r>
            <a:r>
              <a:rPr lang="en-US" dirty="0" err="1"/>
              <a:t>Sarsa</a:t>
            </a:r>
            <a:r>
              <a:rPr lang="en-US" dirty="0"/>
              <a:t> and QL for different episodes.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778966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,2</m:t>
                          </m:r>
                        </m:e>
                      </m:d>
                      <m:r>
                        <a:rPr lang="en-US" b="0" i="1" smtClean="0">
                          <a:latin typeface="Cambria Math" panose="02040503050406030204" pitchFamily="18" charset="0"/>
                        </a:rPr>
                        <m:t>→4,</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𝑄(𝐵,2)→4,</a:t>
                </a:r>
                <a:r>
                  <a:rPr lang="en-US" i="0">
                    <a:latin typeface="Cambria Math" panose="02040503050406030204" pitchFamily="18" charset="0"/>
                  </a:rPr>
                  <a:t>𝑄(</a:t>
                </a:r>
                <a:r>
                  <a:rPr lang="en-US" b="0" i="0">
                    <a:latin typeface="Cambria Math" panose="02040503050406030204" pitchFamily="18" charset="0"/>
                  </a:rPr>
                  <a:t>𝐷</a:t>
                </a:r>
                <a:r>
                  <a:rPr lang="en-US" i="0">
                    <a:latin typeface="Cambria Math" panose="02040503050406030204" pitchFamily="18" charset="0"/>
                  </a:rPr>
                  <a:t>,2)→4</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258766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82</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86</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2.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0.png"/><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emf"/></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1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tags" Target="../tags/tag5.xml"/><Relationship Id="rId10" Type="http://schemas.openxmlformats.org/officeDocument/2006/relationships/image" Target="../media/image19.png"/><Relationship Id="rId4" Type="http://schemas.openxmlformats.org/officeDocument/2006/relationships/tags" Target="../tags/tag4.xml"/><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8.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62500" lnSpcReduction="20000"/>
              </a:bodyPr>
              <a:lstStyle/>
              <a:p>
                <a:r>
                  <a:rPr lang="en-US" dirty="0"/>
                  <a:t>We consider episodic tasks: </a:t>
                </a:r>
              </a:p>
              <a:p>
                <a:pPr lvl="1"/>
                <a:r>
                  <a:rPr lang="en-US" dirty="0"/>
                  <a:t>Return (cumulative discounted reward)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endParaRPr lang="en-US" dirty="0"/>
              </a:p>
              <a:p>
                <a:pPr lvl="1"/>
                <a:r>
                  <a:rPr lang="en-US" b="0" dirty="0"/>
                  <a:t>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r>
                  <a:rPr lang="en-US" dirty="0"/>
                  <a:t>Value function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a:p>
                <a:r>
                  <a:rPr lang="en-US" dirty="0"/>
                  <a:t>Q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e>
                    </m:d>
                  </m:oMath>
                </a14:m>
                <a:r>
                  <a:rPr lang="en-US" dirty="0"/>
                  <a:t> can be estimated similarly.</a:t>
                </a:r>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637" t="-5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2895600"/>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known MDP, they can be computed by solving the set of linear Bellman Exp Equations:</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All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are initialized to </a:t>
                </a:r>
                <a14:m>
                  <m:oMath xmlns:m="http://schemas.openxmlformats.org/officeDocument/2006/math">
                    <m:r>
                      <a:rPr lang="en-US" b="0" i="1" smtClean="0">
                        <a:latin typeface="Cambria Math" panose="02040503050406030204" pitchFamily="18" charset="0"/>
                      </a:rPr>
                      <m:t>0.5</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2895600"/>
              </a:xfrm>
              <a:blipFill>
                <a:blip r:embed="rId3"/>
                <a:stretch>
                  <a:fillRect l="-214" t="-18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894837" y="4038600"/>
            <a:ext cx="7354326" cy="2762636"/>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blipFill>
                <a:blip r:embed="rId3"/>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457200" y="1106214"/>
                <a:ext cx="8229600" cy="2286000"/>
              </a:xfrm>
            </p:spPr>
            <p:txBody>
              <a:bodyPr>
                <a:normAutofit fontScale="625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457200" y="1106214"/>
                <a:ext cx="8229600" cy="2286000"/>
              </a:xfrm>
              <a:blipFill>
                <a:blip r:embed="rId4"/>
                <a:stretch>
                  <a:fillRect l="-444" t="-3733" b="-5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24539" y="3355428"/>
            <a:ext cx="6094922" cy="3421710"/>
          </a:xfrm>
          <a:prstGeom prst="rect">
            <a:avLst/>
          </a:prstGeom>
        </p:spPr>
      </p:pic>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7.875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0.9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e>
                    </m:d>
                    <m:r>
                      <a:rPr lang="en-US" b="0" i="1" smtClean="0">
                        <a:latin typeface="Cambria Math" panose="02040503050406030204" pitchFamily="18" charset="0"/>
                      </a:rPr>
                      <m:t>≈</m:t>
                    </m:r>
                    <m:r>
                      <a:rPr lang="en-US" i="1">
                        <a:solidFill>
                          <a:srgbClr val="C00000"/>
                        </a:solidFill>
                        <a:latin typeface="Cambria Math" panose="02040503050406030204" pitchFamily="18" charset="0"/>
                      </a:rPr>
                      <m:t>4.27</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8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48</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fontScale="92500" lnSpcReduction="10000"/>
              </a:bodyPr>
              <a:lstStyle/>
              <a:p>
                <a:r>
                  <a:rPr lang="en-US" dirty="0"/>
                  <a:t>Expected </a:t>
                </a:r>
                <a:r>
                  <a:rPr lang="en-US" dirty="0" err="1"/>
                  <a:t>Sarsa</a:t>
                </a:r>
                <a:r>
                  <a:rPr lang="en-US" altLang="zh-CN" dirty="0"/>
                  <a:t> and QL are both off-policy. </a:t>
                </a:r>
                <a:r>
                  <a:rPr lang="en-US" dirty="0">
                    <a:solidFill>
                      <a:schemeClr val="tx1"/>
                    </a:solidFill>
                  </a:rPr>
                  <a:t>Expected </a:t>
                </a:r>
                <a:r>
                  <a:rPr lang="en-US" dirty="0" err="1">
                    <a:solidFill>
                      <a:schemeClr val="tx1"/>
                    </a:solidFill>
                  </a:rPr>
                  <a:t>Sarsa</a:t>
                </a:r>
                <a:r>
                  <a:rPr lang="en-US" dirty="0">
                    <a:solidFill>
                      <a:schemeClr val="tx1"/>
                    </a:solidFill>
                  </a:rPr>
                  <a:t> subsumes and generalizes QL:</a:t>
                </a: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pPr lvl="1"/>
                <a:r>
                  <a:rPr lang="en-US" dirty="0">
                    <a:solidFill>
                      <a:schemeClr val="tx1"/>
                    </a:solidFill>
                  </a:rPr>
                  <a:t>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481" t="-2422" b="-21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1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while Q-learning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in the next iteration, derived from the updated Q-function.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2509" r="-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D2F3-A133-4BF2-AA28-B7F666A3AFC3}"/>
              </a:ext>
            </a:extLst>
          </p:cNvPr>
          <p:cNvSpPr>
            <a:spLocks noGrp="1"/>
          </p:cNvSpPr>
          <p:nvPr>
            <p:ph type="title"/>
          </p:nvPr>
        </p:nvSpPr>
        <p:spPr/>
        <p:txBody>
          <a:bodyPr/>
          <a:lstStyle/>
          <a:p>
            <a:r>
              <a:rPr lang="en-US"/>
              <a:t>Example for TD, Sarsa,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85510-91A4-495B-91DA-DFB9F344BBB7}"/>
                  </a:ext>
                </a:extLst>
              </p:cNvPr>
              <p:cNvSpPr>
                <a:spLocks noGrp="1"/>
              </p:cNvSpPr>
              <p:nvPr>
                <p:ph idx="1"/>
              </p:nvPr>
            </p:nvSpPr>
            <p:spPr>
              <a:xfrm>
                <a:off x="457200" y="1295400"/>
                <a:ext cx="8229600" cy="2743200"/>
              </a:xfrm>
            </p:spPr>
            <p:txBody>
              <a:bodyPr>
                <a:normAutofit/>
              </a:bodyPr>
              <a:lstStyle/>
              <a:p>
                <a:r>
                  <a:rPr lang="en-US" dirty="0"/>
                  <a:t>An MDP w. 3 states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and 2 actions </a:t>
                </a:r>
                <a14:m>
                  <m:oMath xmlns:m="http://schemas.openxmlformats.org/officeDocument/2006/math">
                    <m:r>
                      <a:rPr lang="en-US" b="0" i="1" smtClean="0">
                        <a:latin typeface="Cambria Math" panose="02040503050406030204" pitchFamily="18" charset="0"/>
                      </a:rPr>
                      <m:t>{1,2}</m:t>
                    </m:r>
                  </m:oMath>
                </a14:m>
                <a:r>
                  <a:rPr lang="en-US" dirty="0"/>
                  <a:t> at each state,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=1.0</m:t>
                    </m:r>
                  </m:oMath>
                </a14:m>
                <a:r>
                  <a:rPr lang="en-US" dirty="0"/>
                  <a:t>. Terminal state </a:t>
                </a:r>
                <a14:m>
                  <m:oMath xmlns:m="http://schemas.openxmlformats.org/officeDocument/2006/math">
                    <m:r>
                      <a:rPr lang="en-US" i="1" dirty="0">
                        <a:latin typeface="Cambria Math" panose="02040503050406030204" pitchFamily="18" charset="0"/>
                      </a:rPr>
                      <m:t>𝑇</m:t>
                    </m:r>
                  </m:oMath>
                </a14:m>
                <a:r>
                  <a:rPr lang="en-US" dirty="0"/>
                  <a:t>.</a:t>
                </a:r>
              </a:p>
            </p:txBody>
          </p:sp>
        </mc:Choice>
        <mc:Fallback xmlns="">
          <p:sp>
            <p:nvSpPr>
              <p:cNvPr id="3" name="Content Placeholder 2">
                <a:extLst>
                  <a:ext uri="{FF2B5EF4-FFF2-40B4-BE49-F238E27FC236}">
                    <a16:creationId xmlns:a16="http://schemas.microsoft.com/office/drawing/2014/main" id="{43885510-91A4-495B-91DA-DFB9F344BBB7}"/>
                  </a:ext>
                </a:extLst>
              </p:cNvPr>
              <p:cNvSpPr>
                <a:spLocks noGrp="1" noRot="1" noChangeAspect="1" noMove="1" noResize="1" noEditPoints="1" noAdjustHandles="1" noChangeArrowheads="1" noChangeShapeType="1" noTextEdit="1"/>
              </p:cNvSpPr>
              <p:nvPr>
                <p:ph idx="1"/>
              </p:nvPr>
            </p:nvSpPr>
            <p:spPr>
              <a:xfrm>
                <a:off x="457200" y="1295400"/>
                <a:ext cx="8229600" cy="2743200"/>
              </a:xfrm>
              <a:blipFill>
                <a:blip r:embed="rId3"/>
                <a:stretch>
                  <a:fillRect l="-1704" t="-2889" r="-2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EA168-8098-4B83-BB39-BD9FBC9538B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9040C2DC-1535-4A2C-B3C2-FCEC30CCC4F1}"/>
              </a:ext>
            </a:extLst>
          </p:cNvPr>
          <p:cNvPicPr>
            <a:picLocks noChangeAspect="1"/>
          </p:cNvPicPr>
          <p:nvPr/>
        </p:nvPicPr>
        <p:blipFill>
          <a:blip r:embed="rId4"/>
          <a:stretch>
            <a:fillRect/>
          </a:stretch>
        </p:blipFill>
        <p:spPr>
          <a:xfrm>
            <a:off x="2628777" y="4385049"/>
            <a:ext cx="3886445" cy="2355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57737-C754-453C-AB82-294FDA281F54}"/>
                  </a:ext>
                </a:extLst>
              </p:cNvPr>
              <p:cNvSpPr txBox="1"/>
              <p:nvPr/>
            </p:nvSpPr>
            <p:spPr>
              <a:xfrm>
                <a:off x="5967004" y="5410200"/>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7" name="TextBox 6">
                <a:extLst>
                  <a:ext uri="{FF2B5EF4-FFF2-40B4-BE49-F238E27FC236}">
                    <a16:creationId xmlns:a16="http://schemas.microsoft.com/office/drawing/2014/main" id="{C7057737-C754-453C-AB82-294FDA281F54}"/>
                  </a:ext>
                </a:extLst>
              </p:cNvPr>
              <p:cNvSpPr txBox="1">
                <a:spLocks noRot="1" noChangeAspect="1" noMove="1" noResize="1" noEditPoints="1" noAdjustHandles="1" noChangeArrowheads="1" noChangeShapeType="1" noTextEdit="1"/>
              </p:cNvSpPr>
              <p:nvPr/>
            </p:nvSpPr>
            <p:spPr>
              <a:xfrm>
                <a:off x="5967004" y="5410200"/>
                <a:ext cx="50513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0087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550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r>
                          <a:rPr lang="en-US" i="1">
                            <a:solidFill>
                              <a:schemeClr val="tx1"/>
                            </a:solidFill>
                            <a:latin typeface="Cambria Math" panose="02040503050406030204" pitchFamily="18" charset="0"/>
                          </a:rPr>
                          <m:t>0−0−0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+10</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−2.8</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+19</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27.1</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483"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9</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−2.8</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27. 1</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−100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5ECB67-68F4-4B75-A48F-B59FE0FE16EE}"/>
                  </a:ext>
                </a:extLst>
              </p:cNvPr>
              <p:cNvSpPr txBox="1"/>
              <p:nvPr/>
            </p:nvSpPr>
            <p:spPr>
              <a:xfrm>
                <a:off x="3435872" y="5504263"/>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F95ECB67-68F4-4B75-A48F-B59FE0FE16EE}"/>
                  </a:ext>
                </a:extLst>
              </p:cNvPr>
              <p:cNvSpPr txBox="1">
                <a:spLocks noRot="1" noChangeAspect="1" noMove="1" noResize="1" noEditPoints="1" noAdjustHandles="1" noChangeArrowheads="1" noChangeShapeType="1" noTextEdit="1"/>
              </p:cNvSpPr>
              <p:nvPr/>
            </p:nvSpPr>
            <p:spPr>
              <a:xfrm>
                <a:off x="3435872" y="5504263"/>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673025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62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0.4</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.4</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.04</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−.4</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.76</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i="1">
                        <a:latin typeface="Cambria Math" panose="02040503050406030204" pitchFamily="18" charset="0"/>
                      </a:rPr>
                      <m:t>.04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solidFill>
                              <a:schemeClr val="tx1"/>
                            </a:solidFill>
                            <a:latin typeface="Cambria Math" panose="02040503050406030204" pitchFamily="18" charset="0"/>
                          </a:rPr>
                          <m:t>−</m:t>
                        </m:r>
                        <m:r>
                          <a:rPr lang="en-US" i="1">
                            <a:latin typeface="Cambria Math" panose="02040503050406030204" pitchFamily="18" charset="0"/>
                          </a:rPr>
                          <m:t>.04</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0.11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.76</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−.76</m:t>
                        </m:r>
                      </m:e>
                    </m:d>
                    <m:r>
                      <a:rPr lang="en-US"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690"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0.4</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0.04</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0.76</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.11</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.08</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4</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4</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FD705-3894-4DB4-A4B2-48EB4B0E1459}"/>
                  </a:ext>
                </a:extLst>
              </p:cNvPr>
              <p:cNvSpPr txBox="1"/>
              <p:nvPr/>
            </p:nvSpPr>
            <p:spPr>
              <a:xfrm>
                <a:off x="3444925" y="5482384"/>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279FD705-3894-4DB4-A4B2-48EB4B0E1459}"/>
                  </a:ext>
                </a:extLst>
              </p:cNvPr>
              <p:cNvSpPr txBox="1">
                <a:spLocks noRot="1" noChangeAspect="1" noMove="1" noResize="1" noEditPoints="1" noAdjustHandles="1" noChangeArrowheads="1" noChangeShapeType="1" noTextEdit="1"/>
              </p:cNvSpPr>
              <p:nvPr/>
            </p:nvSpPr>
            <p:spPr>
              <a:xfrm>
                <a:off x="3444925" y="5482384"/>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633024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l="-667" r="-667"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7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+.1</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m:t>
                    </m:r>
                  </m:oMath>
                </a14:m>
                <a:endParaRPr lang="en-US" dirty="0">
                  <a:solidFill>
                    <a:schemeClr val="tx1"/>
                  </a:solidFill>
                </a:endParaRPr>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−10</m:t>
                        </m:r>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−100+0+</m:t>
                        </m:r>
                        <m:r>
                          <a:rPr lang="en-US" i="1" smtClean="0">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=−1+.1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2.8</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3"/>
                <a:stretch>
                  <a:fillRect l="-214"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2. 8</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100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457751" y="5500491"/>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457751" y="5500491"/>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,1,−100)</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l="-1309" t="-2797" r="-1309"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4191000"/>
              </a:xfrm>
            </p:spPr>
            <p:txBody>
              <a:bodyPr>
                <a:normAutofit fontScale="40000" lnSpcReduction="20000"/>
              </a:bodyPr>
              <a:lstStyle/>
              <a:p>
                <a:r>
                  <a:rPr lang="en-US" dirty="0"/>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∈{1,2}</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i="1">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m:rPr>
                            <m:sty m:val="p"/>
                          </m:rPr>
                          <a:rPr lang="en-US">
                            <a:solidFill>
                              <a:schemeClr val="tx1"/>
                            </a:solidFill>
                            <a:latin typeface="Cambria Math" panose="02040503050406030204" pitchFamily="18" charset="0"/>
                          </a:rPr>
                          <m:t>max</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−100+0−0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m:t>
                    </m:r>
                  </m:oMath>
                </a14:m>
                <a:endParaRPr lang="en-US" i="1" dirty="0">
                  <a:solidFill>
                    <a:schemeClr val="tx1"/>
                  </a:solidFill>
                  <a:latin typeface="Cambria Math" panose="02040503050406030204" pitchFamily="18" charset="0"/>
                </a:endParaRPr>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solidFill>
                              <a:srgbClr val="C00000"/>
                            </a:solidFill>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=−10+.1</m:t>
                    </m:r>
                    <m:d>
                      <m:dPr>
                        <m:ctrlPr>
                          <a:rPr lang="en-US" i="1">
                            <a:latin typeface="Cambria Math" panose="02040503050406030204" pitchFamily="18" charset="0"/>
                          </a:rPr>
                        </m:ctrlPr>
                      </m:dPr>
                      <m:e>
                        <m:r>
                          <a:rPr lang="en-US" i="1">
                            <a:latin typeface="Cambria Math" panose="02040503050406030204" pitchFamily="18" charset="0"/>
                          </a:rPr>
                          <m:t>−100+0+10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−19</m:t>
                    </m:r>
                  </m:oMath>
                </a14:m>
                <a:endParaRPr lang="en-US" dirty="0"/>
              </a:p>
              <a:p>
                <a:r>
                  <a:rPr lang="en-US" dirty="0"/>
                  <a:t>EP3:</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 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−100+0+19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4191000"/>
              </a:xfrm>
              <a:blipFill>
                <a:blip r:embed="rId3"/>
                <a:stretch>
                  <a:fillRect l="-74" t="-10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spTree>
    <p:extLst>
      <p:ext uri="{BB962C8B-B14F-4D97-AF65-F5344CB8AC3E}">
        <p14:creationId xmlns:p14="http://schemas.microsoft.com/office/powerpoint/2010/main" val="130325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85000" lnSpcReduction="20000"/>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pPr>
                  <a:lnSpc>
                    <a:spcPct val="80000"/>
                  </a:lnSpc>
                </a:pPr>
                <a:r>
                  <a:rPr lang="en-US" dirty="0"/>
                  <a:t>Model-free</a:t>
                </a:r>
              </a:p>
              <a:p>
                <a:pPr lvl="1">
                  <a:lnSpc>
                    <a:spcPct val="80000"/>
                  </a:lnSpc>
                </a:pPr>
                <a:r>
                  <a:rPr lang="en-US" dirty="0"/>
                  <a:t> Learn the optimal policy without learning MDP.</a:t>
                </a:r>
                <a:endParaRPr lang="en-SE" dirty="0"/>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2"/>
                <a:stretch>
                  <a:fillRect l="-1259" t="-12977" b="-19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3"/>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3657600"/>
              </a:xfrm>
            </p:spPr>
            <p:txBody>
              <a:bodyPr>
                <a:normAutofit fontScale="475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4</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4+0−.</m:t>
                        </m:r>
                        <m:r>
                          <a:rPr lang="en-US" b="0" i="1" smtClean="0">
                            <a:latin typeface="Cambria Math" panose="02040503050406030204" pitchFamily="18" charset="0"/>
                          </a:rPr>
                          <m:t>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3657600"/>
              </a:xfrm>
              <a:blipFill>
                <a:blip r:embed="rId3"/>
                <a:stretch>
                  <a:fillRect l="-222"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556241-1660-4637-86C3-91D7D35801D4}"/>
                  </a:ext>
                </a:extLst>
              </p:cNvPr>
              <p:cNvSpPr txBox="1"/>
              <p:nvPr/>
            </p:nvSpPr>
            <p:spPr>
              <a:xfrm>
                <a:off x="3444925" y="520611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31556241-1660-4637-86C3-91D7D35801D4}"/>
                  </a:ext>
                </a:extLst>
              </p:cNvPr>
              <p:cNvSpPr txBox="1">
                <a:spLocks noRot="1" noChangeAspect="1" noMove="1" noResize="1" noEditPoints="1" noAdjustHandles="1" noChangeArrowheads="1" noChangeShapeType="1" noTextEdit="1"/>
              </p:cNvSpPr>
              <p:nvPr/>
            </p:nvSpPr>
            <p:spPr>
              <a:xfrm>
                <a:off x="3444925" y="5206115"/>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868141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,2, 4)</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733800"/>
              </a:xfrm>
            </p:spPr>
            <p:txBody>
              <a:bodyPr>
                <a:normAutofit fontScale="400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⁡(0, </m:t>
                        </m:r>
                        <m:r>
                          <a:rPr lang="en-US" b="0" i="1" smtClean="0">
                            <a:latin typeface="Cambria Math" panose="02040503050406030204" pitchFamily="18" charset="0"/>
                          </a:rPr>
                          <m:t>0</m:t>
                        </m:r>
                        <m:r>
                          <a:rPr lang="en-US" i="1">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0, </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4</m:t>
                                </m:r>
                              </m:e>
                            </m:d>
                          </m:e>
                        </m:func>
                        <m:r>
                          <a:rPr lang="en-US" b="0" i="1" smtClean="0">
                            <a:latin typeface="Cambria Math" panose="02040503050406030204" pitchFamily="18" charset="0"/>
                          </a:rPr>
                          <m:t>−0</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0+4−.4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i="1" dirty="0">
                  <a:latin typeface="Cambria Math" panose="02040503050406030204" pitchFamily="18" charset="0"/>
                </a:endParaRPr>
              </a:p>
              <a:p>
                <a:r>
                  <a:rPr lang="en-US" dirty="0"/>
                  <a:t>EP3:</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04</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04</m:t>
                        </m:r>
                      </m:e>
                    </m:d>
                    <m:r>
                      <a:rPr lang="en-US" i="1">
                        <a:latin typeface="Cambria Math" panose="02040503050406030204" pitchFamily="18" charset="0"/>
                      </a:rPr>
                      <m:t>≈</m:t>
                    </m:r>
                    <m:r>
                      <a:rPr lang="en-US" b="0" i="1" smtClean="0">
                        <a:latin typeface="Cambria Math" panose="02040503050406030204" pitchFamily="18" charset="0"/>
                      </a:rPr>
                      <m:t>0.11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=.76+.1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⁡(−100, 4)−.76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1.08</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733800"/>
              </a:xfrm>
              <a:blipFill>
                <a:blip r:embed="rId3"/>
                <a:stretch>
                  <a:fillRect l="-69" t="-11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D29106DF-0CF9-46FC-90E1-F963BC16CD8C}"/>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9C1A4-F2EF-4976-94DA-554081A047EB}"/>
                  </a:ext>
                </a:extLst>
              </p:cNvPr>
              <p:cNvSpPr txBox="1"/>
              <p:nvPr/>
            </p:nvSpPr>
            <p:spPr>
              <a:xfrm>
                <a:off x="3457751" y="5221942"/>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0E39C1A4-F2EF-4976-94DA-554081A047EB}"/>
                  </a:ext>
                </a:extLst>
              </p:cNvPr>
              <p:cNvSpPr txBox="1">
                <a:spLocks noRot="1" noChangeAspect="1" noMove="1" noResize="1" noEditPoints="1" noAdjustHandles="1" noChangeArrowheads="1" noChangeShapeType="1" noTextEdit="1"/>
              </p:cNvSpPr>
              <p:nvPr/>
            </p:nvSpPr>
            <p:spPr>
              <a:xfrm>
                <a:off x="3457751" y="5221942"/>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90911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E2CC-5C0E-4DE6-9618-052B473E6EA9}"/>
              </a:ext>
            </a:extLst>
          </p:cNvPr>
          <p:cNvSpPr>
            <a:spLocks noGrp="1"/>
          </p:cNvSpPr>
          <p:nvPr>
            <p:ph type="title"/>
          </p:nvPr>
        </p:nvSpPr>
        <p:spPr/>
        <p:txBody>
          <a:bodyPr/>
          <a:lstStyle/>
          <a:p>
            <a:r>
              <a:rPr lang="en-US" dirty="0"/>
              <a:t>Convergence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584947-2FDA-492B-86E2-24C75D7FAE55}"/>
                  </a:ext>
                </a:extLst>
              </p:cNvPr>
              <p:cNvSpPr>
                <a:spLocks noGrp="1"/>
              </p:cNvSpPr>
              <p:nvPr>
                <p:ph idx="1"/>
              </p:nvPr>
            </p:nvSpPr>
            <p:spPr>
              <a:xfrm>
                <a:off x="342900" y="990600"/>
                <a:ext cx="8458200" cy="3886200"/>
              </a:xfrm>
            </p:spPr>
            <p:txBody>
              <a:bodyPr>
                <a:normAutofit fontScale="47500" lnSpcReduction="20000"/>
              </a:bodyPr>
              <a:lstStyle/>
              <a:p>
                <a:r>
                  <a:rPr lang="en-US" dirty="0"/>
                  <a:t>TD:</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)→4</m:t>
                    </m:r>
                  </m:oMath>
                </a14:m>
                <a:r>
                  <a:rPr lang="en-US" dirty="0"/>
                  <a:t>.</a:t>
                </a:r>
              </a:p>
              <a:p>
                <a:pPr lvl="1"/>
                <a:r>
                  <a:rPr lang="en-US" dirty="0"/>
                  <a:t>Final values of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depend on relative execution frequencies of the 2 transitions (e.g., </a:t>
                </a:r>
                <a14:m>
                  <m:oMath xmlns:m="http://schemas.openxmlformats.org/officeDocument/2006/math">
                    <m:r>
                      <a:rPr lang="en-US" b="0" i="1" smtClean="0">
                        <a:latin typeface="Cambria Math" panose="02040503050406030204" pitchFamily="18" charset="0"/>
                      </a:rPr>
                      <m:t>𝜖</m:t>
                    </m:r>
                  </m:oMath>
                </a14:m>
                <a:r>
                  <a:rPr lang="en-US" dirty="0"/>
                  <a:t>-greedy). </a:t>
                </a:r>
              </a:p>
              <a:p>
                <a:r>
                  <a:rPr lang="en-US" dirty="0" err="1"/>
                  <a:t>Sarsa</a:t>
                </a:r>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pPr lvl="1"/>
                <a:r>
                  <a:rPr lang="en-US" dirty="0"/>
                  <a:t>Final value of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depends on relative execution frequencies of the 2 transitions (e.g., </a:t>
                </a:r>
                <a14:m>
                  <m:oMath xmlns:m="http://schemas.openxmlformats.org/officeDocument/2006/math">
                    <m:r>
                      <a:rPr lang="en-US" i="1">
                        <a:latin typeface="Cambria Math" panose="02040503050406030204" pitchFamily="18" charset="0"/>
                      </a:rPr>
                      <m:t>𝜖</m:t>
                    </m:r>
                  </m:oMath>
                </a14:m>
                <a:r>
                  <a:rPr lang="en-US" dirty="0"/>
                  <a:t>-greedy).</a:t>
                </a:r>
              </a:p>
              <a:p>
                <a:r>
                  <a:rPr lang="en-US" dirty="0"/>
                  <a:t>QL:</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does not affect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due to</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e>
                        </m:d>
                      </m:e>
                    </m:func>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is the max term, and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r>
                  <a:rPr lang="en-US" dirty="0"/>
                  <a:t>If </a:t>
                </a:r>
                <a:r>
                  <a:rPr lang="en-US" dirty="0" err="1"/>
                  <a:t>Sarsa</a:t>
                </a:r>
                <a:r>
                  <a:rPr lang="en-US" dirty="0"/>
                  <a:t> uses </a:t>
                </a:r>
                <a14:m>
                  <m:oMath xmlns:m="http://schemas.openxmlformats.org/officeDocument/2006/math">
                    <m:r>
                      <a:rPr lang="en-US" b="0" i="1" smtClean="0">
                        <a:latin typeface="Cambria Math" panose="02040503050406030204" pitchFamily="18" charset="0"/>
                      </a:rPr>
                      <m:t>𝜖</m:t>
                    </m:r>
                  </m:oMath>
                </a14:m>
                <a:r>
                  <a:rPr lang="en-US" dirty="0"/>
                  <a:t>-greedy policy, then it will eventually learn to avoid action </a:t>
                </a:r>
                <a14:m>
                  <m:oMath xmlns:m="http://schemas.openxmlformats.org/officeDocument/2006/math">
                    <m:r>
                      <a:rPr lang="en-US" b="0" i="1" smtClean="0">
                        <a:latin typeface="Cambria Math" panose="02040503050406030204" pitchFamily="18" charset="0"/>
                      </a:rPr>
                      <m:t>1</m:t>
                    </m:r>
                  </m:oMath>
                </a14:m>
                <a:r>
                  <a:rPr lang="en-US" dirty="0"/>
                  <a:t> in state </a:t>
                </a:r>
                <a14:m>
                  <m:oMath xmlns:m="http://schemas.openxmlformats.org/officeDocument/2006/math">
                    <m:r>
                      <a:rPr lang="en-US" b="0" i="1" smtClean="0">
                        <a:latin typeface="Cambria Math" panose="02040503050406030204" pitchFamily="18" charset="0"/>
                      </a:rPr>
                      <m:t>𝐷</m:t>
                    </m:r>
                  </m:oMath>
                </a14:m>
                <a:r>
                  <a:rPr lang="en-US" dirty="0"/>
                  <a:t>, similar to QL. But our example here only illustrates the policy evaluation, not control, for some fixed policy.</a:t>
                </a:r>
              </a:p>
              <a:p>
                <a:r>
                  <a:rPr lang="en-US" dirty="0"/>
                  <a:t>(Here we assume the upper transition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oMath>
                </a14:m>
                <a:r>
                  <a:rPr lang="en-US" dirty="0"/>
                  <a:t> is never taken, otherwise we need to account for more cases.)</a:t>
                </a:r>
              </a:p>
            </p:txBody>
          </p:sp>
        </mc:Choice>
        <mc:Fallback xmlns="">
          <p:sp>
            <p:nvSpPr>
              <p:cNvPr id="3" name="Content Placeholder 2">
                <a:extLst>
                  <a:ext uri="{FF2B5EF4-FFF2-40B4-BE49-F238E27FC236}">
                    <a16:creationId xmlns:a16="http://schemas.microsoft.com/office/drawing/2014/main" id="{99584947-2FDA-492B-86E2-24C75D7FAE55}"/>
                  </a:ext>
                </a:extLst>
              </p:cNvPr>
              <p:cNvSpPr>
                <a:spLocks noGrp="1" noRot="1" noChangeAspect="1" noMove="1" noResize="1" noEditPoints="1" noAdjustHandles="1" noChangeArrowheads="1" noChangeShapeType="1" noTextEdit="1"/>
              </p:cNvSpPr>
              <p:nvPr>
                <p:ph idx="1"/>
              </p:nvPr>
            </p:nvSpPr>
            <p:spPr>
              <a:xfrm>
                <a:off x="342900" y="990600"/>
                <a:ext cx="8458200" cy="3886200"/>
              </a:xfrm>
              <a:blipFill>
                <a:blip r:embed="rId3"/>
                <a:stretch>
                  <a:fillRect l="-216" t="-15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AD75E1-F0F7-4EAA-83CA-60CAAB364047}"/>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86DC474-9169-45B7-85A9-E79B73822E2C}"/>
              </a:ext>
            </a:extLst>
          </p:cNvPr>
          <p:cNvPicPr>
            <a:picLocks noChangeAspect="1"/>
          </p:cNvPicPr>
          <p:nvPr/>
        </p:nvPicPr>
        <p:blipFill>
          <a:blip r:embed="rId4"/>
          <a:stretch>
            <a:fillRect/>
          </a:stretch>
        </p:blipFill>
        <p:spPr>
          <a:xfrm>
            <a:off x="2819155" y="4671160"/>
            <a:ext cx="3505689" cy="2124371"/>
          </a:xfrm>
          <a:prstGeom prst="rect">
            <a:avLst/>
          </a:prstGeom>
        </p:spPr>
      </p:pic>
    </p:spTree>
    <p:extLst>
      <p:ext uri="{BB962C8B-B14F-4D97-AF65-F5344CB8AC3E}">
        <p14:creationId xmlns:p14="http://schemas.microsoft.com/office/powerpoint/2010/main" val="2780284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Env is deterministic.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64</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475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a:p>
                <a:r>
                  <a:rPr lang="en-US" dirty="0"/>
                  <a:t>For model-based RL, the idea is similar, with model being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instead of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208" t="-276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76</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 (for General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457200" y="990604"/>
                <a:ext cx="8229600" cy="4114796"/>
              </a:xfrm>
            </p:spPr>
            <p:txBody>
              <a:bodyPr>
                <a:noAutofit/>
              </a:bodyPr>
              <a:lstStyle/>
              <a:p>
                <a:r>
                  <a:rPr lang="en-US" sz="1800" dirty="0"/>
                  <a:t>We want to compute expected age of a group of </a:t>
                </a:r>
                <a14:m>
                  <m:oMath xmlns:m="http://schemas.openxmlformats.org/officeDocument/2006/math">
                    <m:r>
                      <a:rPr lang="en-US" sz="1800"/>
                      <m:t>𝑀</m:t>
                    </m:r>
                  </m:oMath>
                </a14:m>
                <a:r>
                  <a:rPr lang="en-US" sz="1800" dirty="0"/>
                  <a:t> students. We use random variable </a:t>
                </a:r>
                <a14:m>
                  <m:oMath xmlns:m="http://schemas.openxmlformats.org/officeDocument/2006/math">
                    <m:r>
                      <a:rPr lang="en-US" sz="1800" dirty="0"/>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m:t>P</m:t>
                    </m:r>
                    <m:d>
                      <m:dPr>
                        <m:ctrlPr>
                          <a:rPr lang="en-US" sz="1800"/>
                        </m:ctrlPr>
                      </m:dPr>
                      <m:e>
                        <m:r>
                          <m:rPr>
                            <m:sty m:val="p"/>
                          </m:rPr>
                          <a:rPr lang="en-US" sz="1800"/>
                          <m:t>a</m:t>
                        </m:r>
                        <m:r>
                          <a:rPr lang="en-US" sz="1800"/>
                          <m:t>=20</m:t>
                        </m:r>
                      </m:e>
                    </m:d>
                    <m:r>
                      <a:rPr lang="en-US" sz="1800"/>
                      <m:t>=</m:t>
                    </m:r>
                    <m:r>
                      <m:rPr>
                        <m:sty m:val="p"/>
                      </m:rPr>
                      <a:rPr lang="en-US" sz="1800"/>
                      <m:t>P</m:t>
                    </m:r>
                    <m:d>
                      <m:dPr>
                        <m:ctrlPr>
                          <a:rPr lang="en-US" sz="1800"/>
                        </m:ctrlPr>
                      </m:dPr>
                      <m:e>
                        <m:r>
                          <m:rPr>
                            <m:sty m:val="p"/>
                          </m:rPr>
                          <a:rPr lang="en-US" sz="1800"/>
                          <m:t>a</m:t>
                        </m:r>
                        <m:r>
                          <a:rPr lang="en-US" sz="1800"/>
                          <m:t>=22</m:t>
                        </m:r>
                      </m:e>
                    </m:d>
                    <m:r>
                      <a:rPr lang="en-US" sz="1800"/>
                      <m:t>=</m:t>
                    </m:r>
                    <m:r>
                      <a:rPr lang="en-US" sz="1800"/>
                      <m:t>.5.</m:t>
                    </m:r>
                  </m:oMath>
                </a14:m>
                <a:r>
                  <a:rPr lang="en-US" sz="1800" dirty="0"/>
                  <a:t> We can then compute expectation of </a:t>
                </a:r>
                <a14:m>
                  <m:oMath xmlns:m="http://schemas.openxmlformats.org/officeDocument/2006/math">
                    <m:r>
                      <a:rPr lang="en-US" sz="1800"/>
                      <m:t>𝐴</m:t>
                    </m:r>
                  </m:oMath>
                </a14:m>
                <a:r>
                  <a:rPr lang="en-US" sz="1800" dirty="0"/>
                  <a:t> as </a:t>
                </a:r>
                <a14:m>
                  <m:oMath xmlns:m="http://schemas.openxmlformats.org/officeDocument/2006/math">
                    <m:r>
                      <a:rPr lang="en-US" sz="1800"/>
                      <m:t>𝐸</m:t>
                    </m:r>
                    <m:d>
                      <m:dPr>
                        <m:begChr m:val="["/>
                        <m:endChr m:val="]"/>
                        <m:ctrlPr>
                          <a:rPr lang="en-US" sz="1800"/>
                        </m:ctrlPr>
                      </m:dPr>
                      <m:e>
                        <m:r>
                          <a:rPr lang="en-US" sz="1800"/>
                          <m:t>𝐴</m:t>
                        </m:r>
                      </m:e>
                    </m:d>
                    <m:r>
                      <a:rPr lang="en-US" sz="1800"/>
                      <m:t>=</m:t>
                    </m:r>
                    <m:nary>
                      <m:naryPr>
                        <m:chr m:val="∑"/>
                        <m:supHide m:val="on"/>
                        <m:ctrlPr>
                          <a:rPr lang="en-US" sz="1800"/>
                        </m:ctrlPr>
                      </m:naryPr>
                      <m:sub>
                        <m:r>
                          <m:rPr>
                            <m:brk m:alnAt="7"/>
                          </m:rPr>
                          <a:rPr lang="en-US" sz="1800"/>
                          <m:t>𝑎</m:t>
                        </m:r>
                      </m:sub>
                      <m:sup/>
                      <m:e>
                        <m:r>
                          <a:rPr lang="en-US" sz="1800"/>
                          <m:t>𝑃</m:t>
                        </m:r>
                        <m:d>
                          <m:dPr>
                            <m:ctrlPr>
                              <a:rPr lang="en-US" sz="1800" dirty="0"/>
                            </m:ctrlPr>
                          </m:dPr>
                          <m:e>
                            <m:r>
                              <a:rPr lang="en-US" sz="1800" dirty="0"/>
                              <m:t>𝑎</m:t>
                            </m:r>
                          </m:e>
                        </m:d>
                        <m:r>
                          <a:rPr lang="en-US" sz="1800" dirty="0"/>
                          <m:t>⋅</m:t>
                        </m:r>
                        <m:r>
                          <a:rPr lang="en-US" sz="1800" dirty="0"/>
                          <m:t>𝑎</m:t>
                        </m:r>
                        <m:r>
                          <a:rPr lang="en-US" sz="1800" dirty="0"/>
                          <m:t>=</m:t>
                        </m:r>
                      </m:e>
                    </m:nary>
                    <m:r>
                      <a:rPr lang="en-US" sz="1800"/>
                      <m:t>.5⋅20+</m:t>
                    </m:r>
                    <m:r>
                      <a:rPr lang="en-US" sz="1800"/>
                      <m:t>.5⋅2</m:t>
                    </m:r>
                    <m:r>
                      <a:rPr lang="en-US" sz="1800"/>
                      <m:t>2=21</m:t>
                    </m:r>
                  </m:oMath>
                </a14:m>
                <a:r>
                  <a:rPr lang="en-US" sz="1800" dirty="0"/>
                  <a:t>. But the ground truth distribution is unknown in general</a:t>
                </a:r>
              </a:p>
              <a:p>
                <a14:m>
                  <m:oMath xmlns:m="http://schemas.openxmlformats.org/officeDocument/2006/math">
                    <m:r>
                      <m:rPr>
                        <m:nor/>
                      </m:rPr>
                      <a:rPr lang="en-US" sz="1800" dirty="0"/>
                      <m:t>Model</m:t>
                    </m:r>
                    <m:r>
                      <m:rPr>
                        <m:nor/>
                      </m:rPr>
                      <a:rPr lang="en-US" sz="1800" dirty="0"/>
                      <m:t>−</m:t>
                    </m:r>
                    <m:r>
                      <m:rPr>
                        <m:nor/>
                      </m:rPr>
                      <a:rPr lang="en-US" sz="1800" dirty="0"/>
                      <m:t>based</m:t>
                    </m:r>
                    <m:r>
                      <m:rPr>
                        <m:nor/>
                      </m:rPr>
                      <a:rPr lang="en-US" sz="1800" dirty="0"/>
                      <m:t>: </m:t>
                    </m:r>
                    <m:r>
                      <m:rPr>
                        <m:nor/>
                      </m:rPr>
                      <a:rPr lang="en-US" sz="1800" dirty="0"/>
                      <m:t>randomly</m:t>
                    </m:r>
                    <m:r>
                      <m:rPr>
                        <m:nor/>
                      </m:rPr>
                      <a:rPr lang="en-US" sz="1800" dirty="0"/>
                      <m:t> </m:t>
                    </m:r>
                    <m:r>
                      <m:rPr>
                        <m:nor/>
                      </m:rPr>
                      <a:rPr lang="en-US" sz="1800" dirty="0"/>
                      <m:t>sample</m:t>
                    </m:r>
                    <m:r>
                      <m:rPr>
                        <m:nor/>
                      </m:rPr>
                      <a:rPr lang="en-US" sz="1800" dirty="0"/>
                      <m:t> </m:t>
                    </m:r>
                    <m:r>
                      <a:rPr lang="en-US" sz="1800" i="1">
                        <a:latin typeface="Cambria Math" panose="02040503050406030204" pitchFamily="18" charset="0"/>
                      </a:rPr>
                      <m:t>𝑁</m:t>
                    </m:r>
                    <m:r>
                      <a:rPr lang="en-US" sz="1800" i="1">
                        <a:latin typeface="Cambria Math" panose="02040503050406030204" pitchFamily="18" charset="0"/>
                      </a:rPr>
                      <m:t>&lt;</m:t>
                    </m:r>
                    <m:r>
                      <a:rPr lang="en-US" sz="1800" i="1">
                        <a:latin typeface="Cambria Math" panose="02040503050406030204" pitchFamily="18" charset="0"/>
                      </a:rPr>
                      <m:t>𝑀</m:t>
                    </m:r>
                    <m:r>
                      <m:rPr>
                        <m:nor/>
                      </m:rPr>
                      <a:rPr lang="en-US" sz="1800" dirty="0"/>
                      <m:t> </m:t>
                    </m:r>
                    <m:r>
                      <m:rPr>
                        <m:nor/>
                      </m:rPr>
                      <a:rPr lang="en-US" sz="1800" dirty="0"/>
                      <m:t>students</m:t>
                    </m:r>
                    <m:r>
                      <m:rPr>
                        <m:nor/>
                      </m:rPr>
                      <a:rPr lang="en-US" sz="1800" dirty="0"/>
                      <m:t> </m:t>
                    </m:r>
                    <m:r>
                      <m:rPr>
                        <m:nor/>
                      </m:rPr>
                      <a:rPr lang="en-US" sz="1800" dirty="0"/>
                      <m:t>to</m:t>
                    </m:r>
                    <m:r>
                      <m:rPr>
                        <m:nor/>
                      </m:rPr>
                      <a:rPr lang="en-US" sz="1800" dirty="0"/>
                      <m:t> </m:t>
                    </m:r>
                    <m:r>
                      <m:rPr>
                        <m:nor/>
                      </m:rPr>
                      <a:rPr lang="en-US" sz="1800" dirty="0"/>
                      <m:t>build</m:t>
                    </m:r>
                    <m:r>
                      <m:rPr>
                        <m:nor/>
                      </m:rPr>
                      <a:rPr lang="en-US" sz="1800" dirty="0"/>
                      <m:t> </m:t>
                    </m:r>
                    <m:r>
                      <m:rPr>
                        <m:nor/>
                      </m:rPr>
                      <a:rPr lang="en-US" sz="1800" dirty="0"/>
                      <m:t>an</m:t>
                    </m:r>
                    <m:r>
                      <m:rPr>
                        <m:nor/>
                      </m:rPr>
                      <a:rPr lang="en-US" sz="1800" dirty="0"/>
                      <m:t> </m:t>
                    </m:r>
                    <m:r>
                      <m:rPr>
                        <m:nor/>
                      </m:rPr>
                      <a:rPr lang="en-US" sz="1800" dirty="0"/>
                      <m:t>estimated</m:t>
                    </m:r>
                    <m:r>
                      <m:rPr>
                        <m:nor/>
                      </m:rPr>
                      <a:rPr lang="en-US" sz="1800" dirty="0"/>
                      <m:t> </m:t>
                    </m:r>
                    <m:r>
                      <m:rPr>
                        <m:nor/>
                      </m:rPr>
                      <a:rPr lang="en-US" sz="1800" dirty="0"/>
                      <m:t>model</m:t>
                    </m:r>
                    <m:r>
                      <m:rPr>
                        <m:nor/>
                      </m:rPr>
                      <a:rPr lang="en-US" sz="1800" dirty="0"/>
                      <m:t> </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dirty="0">
                        <a:latin typeface="Cambria Math" panose="02040503050406030204" pitchFamily="18" charset="0"/>
                      </a:rPr>
                      <m:t>(</m:t>
                    </m:r>
                    <m:r>
                      <a:rPr lang="en-US" sz="1800" i="1" dirty="0">
                        <a:latin typeface="Cambria Math" panose="02040503050406030204" pitchFamily="18" charset="0"/>
                      </a:rPr>
                      <m:t>𝐴</m:t>
                    </m:r>
                    <m:r>
                      <a:rPr lang="en-US" sz="1800" i="1" dirty="0">
                        <a:latin typeface="Cambria Math" panose="02040503050406030204" pitchFamily="18" charset="0"/>
                      </a:rPr>
                      <m:t>)</m:t>
                    </m:r>
                  </m:oMath>
                </a14:m>
                <a:r>
                  <a:rPr lang="en-US" sz="1800" dirty="0"/>
                  <a:t>, e.g., </a:t>
                </a:r>
                <a14:m>
                  <m:oMath xmlns:m="http://schemas.openxmlformats.org/officeDocument/2006/math">
                    <m:acc>
                      <m:accPr>
                        <m:chr m:val="̂"/>
                        <m:ctrlPr>
                          <a:rPr lang="en-US" sz="1800" b="0" i="1" smtClean="0">
                            <a:latin typeface="Cambria Math" panose="02040503050406030204" pitchFamily="18" charset="0"/>
                          </a:rPr>
                        </m:ctrlPr>
                      </m:accPr>
                      <m:e>
                        <m:r>
                          <m:rPr>
                            <m:sty m:val="p"/>
                          </m:rPr>
                          <a:rPr lang="en-US" sz="1800">
                            <a:latin typeface="Cambria Math" panose="02040503050406030204" pitchFamily="18" charset="0"/>
                          </a:rPr>
                          <m:t>P</m:t>
                        </m:r>
                      </m:e>
                    </m:acc>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a:rPr lang="en-US" sz="1800" b="0" i="0" smtClean="0">
                        <a:latin typeface="Cambria Math" panose="02040503050406030204" pitchFamily="18" charset="0"/>
                      </a:rPr>
                      <m:t>.6, </m:t>
                    </m:r>
                    <m:acc>
                      <m:accPr>
                        <m:chr m:val="̂"/>
                        <m:ctrlPr>
                          <a:rPr lang="en-US" sz="1800" b="0" i="1" smtClean="0">
                            <a:latin typeface="Cambria Math" panose="02040503050406030204" pitchFamily="18" charset="0"/>
                          </a:rPr>
                        </m:ctrlPr>
                      </m:accPr>
                      <m:e>
                        <m:r>
                          <m:rPr>
                            <m:sty m:val="p"/>
                          </m:rPr>
                          <a:rPr lang="en-US" sz="1800">
                            <a:latin typeface="Cambria Math" panose="02040503050406030204" pitchFamily="18" charset="0"/>
                          </a:rPr>
                          <m:t>P</m:t>
                        </m:r>
                      </m:e>
                    </m:acc>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m:t>
                    </m:r>
                    <m:r>
                      <a:rPr lang="en-US" sz="1800" b="0" i="1" smtClean="0">
                        <a:latin typeface="Cambria Math" panose="02040503050406030204" pitchFamily="18" charset="0"/>
                      </a:rPr>
                      <m:t>4</m:t>
                    </m:r>
                  </m:oMath>
                </a14:m>
                <a:r>
                  <a:rPr lang="en-US" sz="1800" dirty="0"/>
                  <a:t> (different from ground truth distribution of </a:t>
                </a:r>
                <a14:m>
                  <m:oMath xmlns:m="http://schemas.openxmlformats.org/officeDocument/2006/math">
                    <m:r>
                      <a:rPr lang="en-US" sz="1800">
                        <a:latin typeface="Cambria Math" panose="02040503050406030204" pitchFamily="18" charset="0"/>
                      </a:rPr>
                      <m:t>.</m:t>
                    </m:r>
                    <m:r>
                      <a:rPr lang="en-US" sz="1800" b="0" i="0" smtClean="0">
                        <a:latin typeface="Cambria Math" panose="02040503050406030204" pitchFamily="18" charset="0"/>
                      </a:rPr>
                      <m:t>5:.5</m:t>
                    </m:r>
                  </m:oMath>
                </a14:m>
                <a:r>
                  <a:rPr lang="en-US" sz="1800" dirty="0"/>
                  <a:t>). Then use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dirty="0">
                        <a:latin typeface="Cambria Math" panose="02040503050406030204" pitchFamily="18" charset="0"/>
                      </a:rPr>
                      <m:t>(</m:t>
                    </m:r>
                    <m:r>
                      <a:rPr lang="en-US" sz="1800" i="1" dirty="0">
                        <a:latin typeface="Cambria Math" panose="02040503050406030204" pitchFamily="18" charset="0"/>
                      </a:rPr>
                      <m:t>𝐴</m:t>
                    </m:r>
                    <m:r>
                      <a:rPr lang="en-US" sz="1800" i="1" dirty="0">
                        <a:latin typeface="Cambria Math" panose="02040503050406030204" pitchFamily="18" charset="0"/>
                      </a:rPr>
                      <m:t>)</m:t>
                    </m:r>
                  </m:oMath>
                </a14:m>
                <a:r>
                  <a:rPr lang="en-US" sz="1800" dirty="0"/>
                  <a:t> to compute the expected age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𝐴</m:t>
                        </m:r>
                      </m:e>
                    </m:d>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𝑎</m:t>
                        </m:r>
                      </m:sub>
                      <m:sup/>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𝑎</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m:t>
                        </m:r>
                      </m:e>
                    </m:nary>
                    <m:r>
                      <a:rPr lang="en-US" sz="1800" i="1">
                        <a:latin typeface="Cambria Math" panose="02040503050406030204" pitchFamily="18" charset="0"/>
                      </a:rPr>
                      <m:t>.</m:t>
                    </m:r>
                    <m:r>
                      <a:rPr lang="en-US" sz="1800" b="0" i="1" smtClean="0">
                        <a:latin typeface="Cambria Math" panose="02040503050406030204" pitchFamily="18" charset="0"/>
                      </a:rPr>
                      <m:t>6</m:t>
                    </m:r>
                    <m:r>
                      <a:rPr lang="en-US" sz="1800" i="1">
                        <a:latin typeface="Cambria Math" panose="02040503050406030204" pitchFamily="18" charset="0"/>
                      </a:rPr>
                      <m:t>⋅20+.</m:t>
                    </m:r>
                    <m:r>
                      <a:rPr lang="en-US" sz="1800" b="0" i="1" smtClean="0">
                        <a:latin typeface="Cambria Math" panose="02040503050406030204" pitchFamily="18" charset="0"/>
                      </a:rPr>
                      <m:t>4</m:t>
                    </m:r>
                    <m:r>
                      <a:rPr lang="en-US" sz="1800" i="1">
                        <a:latin typeface="Cambria Math" panose="02040503050406030204" pitchFamily="18" charset="0"/>
                      </a:rPr>
                      <m:t>⋅22=2</m:t>
                    </m:r>
                    <m:r>
                      <a:rPr lang="en-US" sz="1800" b="0" i="1" smtClean="0">
                        <a:latin typeface="Cambria Math" panose="02040503050406030204" pitchFamily="18" charset="0"/>
                      </a:rPr>
                      <m:t>0.8</m:t>
                    </m:r>
                  </m:oMath>
                </a14:m>
                <a:endParaRPr lang="en-US" sz="1800" dirty="0"/>
              </a:p>
              <a:p>
                <a:r>
                  <a:rPr lang="en-US" sz="1800" dirty="0"/>
                  <a:t>Model-free: randomly sample </a:t>
                </a:r>
                <a14:m>
                  <m:oMath xmlns:m="http://schemas.openxmlformats.org/officeDocument/2006/math">
                    <m:r>
                      <a:rPr lang="en-US" sz="1800" i="1">
                        <a:latin typeface="Cambria Math" panose="02040503050406030204" pitchFamily="18" charset="0"/>
                      </a:rPr>
                      <m:t>𝑁</m:t>
                    </m:r>
                    <m:r>
                      <a:rPr lang="en-US" sz="1800" i="1">
                        <a:latin typeface="Cambria Math" panose="02040503050406030204" pitchFamily="18" charset="0"/>
                      </a:rPr>
                      <m:t>&lt;</m:t>
                    </m:r>
                    <m:r>
                      <a:rPr lang="en-US" sz="1800" i="1">
                        <a:latin typeface="Cambria Math" panose="02040503050406030204" pitchFamily="18" charset="0"/>
                      </a:rPr>
                      <m:t>𝑀</m:t>
                    </m:r>
                  </m:oMath>
                </a14:m>
                <a:r>
                  <a:rPr lang="en-US" sz="1800" dirty="0"/>
                  <a:t> students, and compute their expected age directly, e.g., we sample 5 students with ages </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20</m:t>
                        </m:r>
                        <m:r>
                          <a:rPr lang="en-US" sz="1800" b="0" i="1" smtClean="0">
                            <a:latin typeface="Cambria Math" panose="02040503050406030204" pitchFamily="18" charset="0"/>
                          </a:rPr>
                          <m:t>, </m:t>
                        </m:r>
                        <m:r>
                          <a:rPr lang="en-US" sz="1800" i="1">
                            <a:latin typeface="Cambria Math" panose="02040503050406030204" pitchFamily="18" charset="0"/>
                          </a:rPr>
                          <m:t>20</m:t>
                        </m:r>
                        <m:r>
                          <a:rPr lang="en-US" sz="1800" b="0" i="1" smtClean="0">
                            <a:latin typeface="Cambria Math" panose="02040503050406030204" pitchFamily="18" charset="0"/>
                          </a:rPr>
                          <m:t>, </m:t>
                        </m:r>
                        <m:r>
                          <a:rPr lang="en-US" sz="1800" i="1">
                            <a:latin typeface="Cambria Math" panose="02040503050406030204" pitchFamily="18" charset="0"/>
                          </a:rPr>
                          <m:t>22</m:t>
                        </m:r>
                        <m:r>
                          <a:rPr lang="en-US" sz="1800" b="0" i="1" smtClean="0">
                            <a:latin typeface="Cambria Math" panose="02040503050406030204" pitchFamily="18" charset="0"/>
                          </a:rPr>
                          <m:t>, </m:t>
                        </m:r>
                        <m:r>
                          <a:rPr lang="en-US" sz="1800" i="1">
                            <a:latin typeface="Cambria Math" panose="02040503050406030204" pitchFamily="18" charset="0"/>
                          </a:rPr>
                          <m:t>22</m:t>
                        </m:r>
                        <m:r>
                          <a:rPr lang="en-US" sz="1800" b="0" i="1" smtClean="0">
                            <a:latin typeface="Cambria Math" panose="02040503050406030204" pitchFamily="18" charset="0"/>
                          </a:rPr>
                          <m:t>, </m:t>
                        </m:r>
                        <m:r>
                          <a:rPr lang="en-US" sz="1800" i="1">
                            <a:latin typeface="Cambria Math" panose="02040503050406030204" pitchFamily="18" charset="0"/>
                          </a:rPr>
                          <m:t>20</m:t>
                        </m:r>
                      </m:e>
                    </m:d>
                  </m:oMath>
                </a14:m>
                <a:r>
                  <a:rPr lang="en-US" sz="1800" dirty="0"/>
                  <a:t>, then </a:t>
                </a:r>
                <a14:m>
                  <m:oMath xmlns:m="http://schemas.openxmlformats.org/officeDocument/2006/math">
                    <m:r>
                      <a:rPr lang="en-US" sz="1800" i="1">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𝐴</m:t>
                        </m:r>
                      </m:e>
                    </m:d>
                    <m:r>
                      <a:rPr lang="en-US" sz="1800" i="1">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𝑁</m:t>
                        </m:r>
                      </m:den>
                    </m:f>
                    <m:nary>
                      <m:naryPr>
                        <m:chr m:val="∑"/>
                        <m:supHide m:val="on"/>
                        <m:ctrlPr>
                          <a:rPr lang="en-US" sz="1800" i="1">
                            <a:latin typeface="Cambria Math" panose="02040503050406030204" pitchFamily="18" charset="0"/>
                          </a:rPr>
                        </m:ctrlPr>
                      </m:naryPr>
                      <m:sub>
                        <m:r>
                          <a:rPr lang="en-US" sz="1800" b="0" i="1" smtClean="0">
                            <a:latin typeface="Cambria Math" panose="02040503050406030204" pitchFamily="18" charset="0"/>
                          </a:rPr>
                          <m:t>𝑖</m:t>
                        </m:r>
                      </m:sub>
                      <m:sup/>
                      <m:e>
                        <m:sSub>
                          <m:sSubPr>
                            <m:ctrlPr>
                              <a:rPr lang="en-US" sz="1800" b="0" i="1" dirty="0" smtClean="0">
                                <a:latin typeface="Cambria Math" panose="02040503050406030204" pitchFamily="18" charset="0"/>
                              </a:rPr>
                            </m:ctrlPr>
                          </m:sSubPr>
                          <m:e>
                            <m:r>
                              <a:rPr lang="en-US" sz="1800" i="1" dirty="0">
                                <a:latin typeface="Cambria Math" panose="02040503050406030204" pitchFamily="18" charset="0"/>
                              </a:rPr>
                              <m:t>𝑎</m:t>
                            </m:r>
                          </m:e>
                          <m:sub>
                            <m:r>
                              <a:rPr lang="en-US" sz="1800" b="0" i="1" dirty="0" smtClean="0">
                                <a:latin typeface="Cambria Math" panose="02040503050406030204" pitchFamily="18" charset="0"/>
                              </a:rPr>
                              <m:t>𝑖</m:t>
                            </m:r>
                          </m:sub>
                        </m:sSub>
                        <m:r>
                          <a:rPr lang="en-US" sz="1800" i="1" dirty="0">
                            <a:latin typeface="Cambria Math" panose="02040503050406030204" pitchFamily="18" charset="0"/>
                          </a:rPr>
                          <m:t>=</m:t>
                        </m:r>
                      </m:e>
                    </m:nary>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5</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20+20+22+22+20</m:t>
                        </m:r>
                      </m:e>
                    </m:d>
                    <m:r>
                      <a:rPr lang="en-US" sz="1800" b="0" i="1" smtClean="0">
                        <a:latin typeface="Cambria Math" panose="02040503050406030204" pitchFamily="18" charset="0"/>
                      </a:rPr>
                      <m:t>=20.8</m:t>
                    </m:r>
                  </m:oMath>
                </a14:m>
                <a:r>
                  <a:rPr lang="en-US" sz="1800" dirty="0"/>
                  <a:t>.</a:t>
                </a:r>
                <a:endParaRPr lang="en-SE" sz="1800" dirty="0"/>
              </a:p>
            </p:txBody>
          </p:sp>
        </mc:Choice>
        <mc:Fallback>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457200" y="990604"/>
                <a:ext cx="8229600" cy="4114796"/>
              </a:xfrm>
              <a:blipFill>
                <a:blip r:embed="rId2"/>
                <a:stretch>
                  <a:fillRect l="-444" t="-889" b="-9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3810055" y="6427669"/>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3962455"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3930869" y="6439337"/>
            <a:ext cx="441146" cy="369332"/>
          </a:xfrm>
          <a:prstGeom prst="rect">
            <a:avLst/>
          </a:prstGeom>
          <a:noFill/>
        </p:spPr>
        <p:txBody>
          <a:bodyPr wrap="non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3886200" y="5029200"/>
            <a:ext cx="646331" cy="369332"/>
          </a:xfrm>
          <a:prstGeom prst="rect">
            <a:avLst/>
          </a:prstGeom>
          <a:noFill/>
        </p:spPr>
        <p:txBody>
          <a:bodyPr wrap="non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4876800" y="5333999"/>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4800545" y="5029200"/>
            <a:ext cx="646331" cy="369332"/>
          </a:xfrm>
          <a:prstGeom prst="rect">
            <a:avLst/>
          </a:prstGeom>
          <a:noFill/>
        </p:spPr>
        <p:txBody>
          <a:bodyPr wrap="non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4892627" y="6439337"/>
            <a:ext cx="441146" cy="369332"/>
          </a:xfrm>
          <a:prstGeom prst="rect">
            <a:avLst/>
          </a:prstGeom>
          <a:noFill/>
        </p:spPr>
        <p:txBody>
          <a:bodyPr wrap="none" rtlCol="0">
            <a:spAutoFit/>
          </a:bodyPr>
          <a:lstStyle/>
          <a:p>
            <a:r>
              <a:rPr lang="en-US" dirty="0"/>
              <a:t>22</a:t>
            </a:r>
            <a:endParaRPr lang="en-SE"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2385F43-5AD9-47E9-9F22-5582263B93B1}"/>
                  </a:ext>
                </a:extLst>
              </p:cNvPr>
              <p:cNvSpPr txBox="1"/>
              <p:nvPr/>
            </p:nvSpPr>
            <p:spPr>
              <a:xfrm>
                <a:off x="5449139" y="6442408"/>
                <a:ext cx="3211841" cy="369332"/>
              </a:xfrm>
              <a:prstGeom prst="rect">
                <a:avLst/>
              </a:prstGeom>
              <a:noFill/>
            </p:spPr>
            <p:txBody>
              <a:bodyPr wrap="none" rtlCol="0">
                <a:spAutoFit/>
              </a:bodyPr>
              <a:lstStyle/>
              <a:p>
                <a:r>
                  <a:rPr lang="en-US" dirty="0"/>
                  <a:t>Ground truth 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5449139" y="6442408"/>
                <a:ext cx="3211841" cy="369332"/>
              </a:xfrm>
              <a:prstGeom prst="rect">
                <a:avLst/>
              </a:prstGeom>
              <a:blipFill>
                <a:blip r:embed="rId3"/>
                <a:stretch>
                  <a:fillRect l="-1708" t="-10000" b="-26667"/>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4212</TotalTime>
  <Words>9395</Words>
  <Application>Microsoft Office PowerPoint</Application>
  <PresentationFormat>On-screen Show (4:3)</PresentationFormat>
  <Paragraphs>1034</Paragraphs>
  <Slides>86</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for TD, Sarsa, QL</vt:lpstr>
      <vt:lpstr>Episodes n×(B,2,0,D,1,-100) TD</vt:lpstr>
      <vt:lpstr>Episodes n×(B,2,0,D,2, 4) TD</vt:lpstr>
      <vt:lpstr>Episodes n×(B,2,0,D,1,-100) Sarsa</vt:lpstr>
      <vt:lpstr>Episodes n×(B,2,0,D,1,-100) QL</vt:lpstr>
      <vt:lpstr>Episodes n×(B,2,0,D,2, 4) Sarsa</vt:lpstr>
      <vt:lpstr>Episodes n×(B,2,0,D,2, 4) QL</vt:lpstr>
      <vt:lpstr>Convergence</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276</cp:revision>
  <dcterms:created xsi:type="dcterms:W3CDTF">2020-05-13T19:01:03Z</dcterms:created>
  <dcterms:modified xsi:type="dcterms:W3CDTF">2021-05-19T11:44:13Z</dcterms:modified>
</cp:coreProperties>
</file>